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35"/>
  </p:notesMasterIdLst>
  <p:handoutMasterIdLst>
    <p:handoutMasterId r:id="rId36"/>
  </p:handoutMasterIdLst>
  <p:sldIdLst>
    <p:sldId id="446" r:id="rId5"/>
    <p:sldId id="448" r:id="rId6"/>
    <p:sldId id="449" r:id="rId7"/>
    <p:sldId id="456" r:id="rId8"/>
    <p:sldId id="450" r:id="rId9"/>
    <p:sldId id="458" r:id="rId10"/>
    <p:sldId id="459" r:id="rId11"/>
    <p:sldId id="451" r:id="rId12"/>
    <p:sldId id="452" r:id="rId13"/>
    <p:sldId id="460" r:id="rId14"/>
    <p:sldId id="453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6" r:id="rId30"/>
    <p:sldId id="477" r:id="rId31"/>
    <p:sldId id="475" r:id="rId32"/>
    <p:sldId id="478" r:id="rId33"/>
    <p:sldId id="447" r:id="rId3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81"/>
  </p:normalViewPr>
  <p:slideViewPr>
    <p:cSldViewPr snapToGrid="0">
      <p:cViewPr varScale="1">
        <p:scale>
          <a:sx n="121" d="100"/>
          <a:sy n="121" d="100"/>
        </p:scale>
        <p:origin x="200" y="2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04/12/2022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04/12/2022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049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957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06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059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511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8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376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600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870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93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08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37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862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07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221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732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592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068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92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38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01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9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6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4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281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5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04/12/2022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04/12/2022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04/12/2022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04/12/2022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Sai </a:t>
            </a:r>
            <a:r>
              <a:rPr lang="en-GB" dirty="0" err="1"/>
              <a:t>Srikar</a:t>
            </a:r>
            <a:br>
              <a:rPr lang="en-GB" dirty="0"/>
            </a:br>
            <a:r>
              <a:rPr lang="en-GB" dirty="0"/>
              <a:t>Lab-8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79037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rate = 50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kernel = (kernel + 1) * 127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kernel = np.uint8(kernel)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kernel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cv.resize</a:t>
            </a:r>
            <a:r>
              <a:rPr lang="en-IN" b="0" dirty="0">
                <a:effectLst/>
                <a:latin typeface="Menlo" panose="020B0609030804020204" pitchFamily="49" charset="0"/>
              </a:rPr>
              <a:t>(kernel, None,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fx</a:t>
            </a:r>
            <a:r>
              <a:rPr lang="en-IN" b="0" dirty="0">
                <a:effectLst/>
                <a:latin typeface="Menlo" panose="020B0609030804020204" pitchFamily="49" charset="0"/>
              </a:rPr>
              <a:t> = rate,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fy</a:t>
            </a:r>
            <a:r>
              <a:rPr lang="en-IN" b="0" dirty="0">
                <a:effectLst/>
                <a:latin typeface="Menlo" panose="020B0609030804020204" pitchFamily="49" charset="0"/>
              </a:rPr>
              <a:t> = rate, interpolation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cv.INTER_NEAREST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cv.imshow</a:t>
            </a:r>
            <a:r>
              <a:rPr lang="en-IN" b="0" dirty="0">
                <a:effectLst/>
                <a:latin typeface="Menlo" panose="020B0609030804020204" pitchFamily="49" charset="0"/>
              </a:rPr>
              <a:t>("kernel", kernel)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cv.moveWindow</a:t>
            </a:r>
            <a:r>
              <a:rPr lang="en-IN" b="0" dirty="0">
                <a:effectLst/>
                <a:latin typeface="Menlo" panose="020B0609030804020204" pitchFamily="49" charset="0"/>
              </a:rPr>
              <a:t>("kernel", 0, 0)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input_image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cv.resize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input_image</a:t>
            </a:r>
            <a:r>
              <a:rPr lang="en-IN" b="0" dirty="0">
                <a:effectLst/>
                <a:latin typeface="Menlo" panose="020B0609030804020204" pitchFamily="49" charset="0"/>
              </a:rPr>
              <a:t>, None,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fx</a:t>
            </a:r>
            <a:r>
              <a:rPr lang="en-IN" b="0" dirty="0">
                <a:effectLst/>
                <a:latin typeface="Menlo" panose="020B0609030804020204" pitchFamily="49" charset="0"/>
              </a:rPr>
              <a:t> = rate,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fy</a:t>
            </a:r>
            <a:r>
              <a:rPr lang="en-IN" b="0" dirty="0">
                <a:effectLst/>
                <a:latin typeface="Menlo" panose="020B0609030804020204" pitchFamily="49" charset="0"/>
              </a:rPr>
              <a:t> = rate, interpolation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cv.INTER_NEAREST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cv.imshow</a:t>
            </a:r>
            <a:r>
              <a:rPr lang="en-IN" b="0" dirty="0">
                <a:effectLst/>
                <a:latin typeface="Menlo" panose="020B0609030804020204" pitchFamily="49" charset="0"/>
              </a:rPr>
              <a:t>("Original",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input_image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cv.moveWindow</a:t>
            </a:r>
            <a:r>
              <a:rPr lang="en-IN" b="0" dirty="0">
                <a:effectLst/>
                <a:latin typeface="Menlo" panose="020B0609030804020204" pitchFamily="49" charset="0"/>
              </a:rPr>
              <a:t>("Original", 0, 200)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output_image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cv.resize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output_image</a:t>
            </a:r>
            <a:r>
              <a:rPr lang="en-IN" b="0" dirty="0">
                <a:effectLst/>
                <a:latin typeface="Menlo" panose="020B0609030804020204" pitchFamily="49" charset="0"/>
              </a:rPr>
              <a:t>, None 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fx</a:t>
            </a:r>
            <a:r>
              <a:rPr lang="en-IN" b="0" dirty="0">
                <a:effectLst/>
                <a:latin typeface="Menlo" panose="020B0609030804020204" pitchFamily="49" charset="0"/>
              </a:rPr>
              <a:t> = rate,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fy</a:t>
            </a:r>
            <a:r>
              <a:rPr lang="en-IN" b="0" dirty="0">
                <a:effectLst/>
                <a:latin typeface="Menlo" panose="020B0609030804020204" pitchFamily="49" charset="0"/>
              </a:rPr>
              <a:t> = rate, interpolation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cv.INTER_NEAREST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cv.imshow</a:t>
            </a:r>
            <a:r>
              <a:rPr lang="en-IN" b="0" dirty="0">
                <a:effectLst/>
                <a:latin typeface="Menlo" panose="020B0609030804020204" pitchFamily="49" charset="0"/>
              </a:rPr>
              <a:t>("Hit or Miss",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output_image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cv.moveWindow</a:t>
            </a:r>
            <a:r>
              <a:rPr lang="en-IN" b="0" dirty="0">
                <a:effectLst/>
                <a:latin typeface="Menlo" panose="020B0609030804020204" pitchFamily="49" charset="0"/>
              </a:rPr>
              <a:t>("Hit or Miss", 500, 200)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cv.waitKey</a:t>
            </a:r>
            <a:r>
              <a:rPr lang="en-IN" b="0" dirty="0">
                <a:effectLst/>
                <a:latin typeface="Menlo" panose="020B0609030804020204" pitchFamily="49" charset="0"/>
              </a:rPr>
              <a:t>(0)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cv.destroyAllWindows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1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0EFF6-97B5-8874-E1EC-17DD155D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693" y="1376596"/>
            <a:ext cx="3847662" cy="410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077C3-1D67-C644-61EB-DADF07F8C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107" y="2578756"/>
            <a:ext cx="2362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3B152-0079-4977-A1B1-CA4BBD4F1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641350"/>
            <a:ext cx="52197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34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7903779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cv2;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np;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matplotlib.pyplot</a:t>
            </a:r>
            <a:r>
              <a:rPr lang="en-IN" b="0" dirty="0">
                <a:effectLst/>
                <a:latin typeface="Menlo" panose="020B0609030804020204" pitchFamily="49" charset="0"/>
              </a:rPr>
              <a:t> as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im_in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cv2.imread("/Users/apple/Desktop/code/</a:t>
            </a:r>
            <a:r>
              <a:rPr lang="en-IN" b="0" dirty="0" err="1">
                <a:effectLst/>
                <a:latin typeface="Menlo" panose="020B0609030804020204" pitchFamily="49" charset="0"/>
              </a:rPr>
              <a:t>Digital_Image_processing</a:t>
            </a:r>
            <a:r>
              <a:rPr lang="en-IN" b="0" dirty="0">
                <a:effectLst/>
                <a:latin typeface="Menlo" panose="020B0609030804020204" pitchFamily="49" charset="0"/>
              </a:rPr>
              <a:t>/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coins.jpeg</a:t>
            </a:r>
            <a:r>
              <a:rPr lang="en-IN" b="0" dirty="0">
                <a:effectLst/>
                <a:latin typeface="Menlo" panose="020B0609030804020204" pitchFamily="49" charset="0"/>
              </a:rPr>
              <a:t>", cv2.IMREAD_GRAYSCALE)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th</a:t>
            </a:r>
            <a:r>
              <a:rPr lang="en-IN" b="0" dirty="0"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im_th</a:t>
            </a:r>
            <a:r>
              <a:rPr lang="en-IN" b="0" dirty="0">
                <a:effectLst/>
                <a:latin typeface="Menlo" panose="020B0609030804020204" pitchFamily="49" charset="0"/>
              </a:rPr>
              <a:t>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im_in</a:t>
            </a:r>
            <a:r>
              <a:rPr lang="en-IN" b="0" dirty="0">
                <a:effectLst/>
                <a:latin typeface="Menlo" panose="020B0609030804020204" pitchFamily="49" charset="0"/>
              </a:rPr>
              <a:t>, 220, 255, cv2.THRESH_BINARY_INV)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im_floodfill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im_th.copy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h, w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im_th.shape</a:t>
            </a:r>
            <a:r>
              <a:rPr lang="en-IN" b="0" dirty="0">
                <a:effectLst/>
                <a:latin typeface="Menlo" panose="020B0609030804020204" pitchFamily="49" charset="0"/>
              </a:rPr>
              <a:t>[:2]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mask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np.zeros</a:t>
            </a:r>
            <a:r>
              <a:rPr lang="en-IN" b="0" dirty="0">
                <a:effectLst/>
                <a:latin typeface="Menlo" panose="020B0609030804020204" pitchFamily="49" charset="0"/>
              </a:rPr>
              <a:t>((h+2, w+2), np.uint8)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cv2.floodFill(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im_floodfill</a:t>
            </a:r>
            <a:r>
              <a:rPr lang="en-IN" b="0" dirty="0">
                <a:effectLst/>
                <a:latin typeface="Menlo" panose="020B0609030804020204" pitchFamily="49" charset="0"/>
              </a:rPr>
              <a:t>, mask, (0,0), 255)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im_floodfill_inv</a:t>
            </a:r>
            <a:r>
              <a:rPr lang="en-IN" b="0" dirty="0">
                <a:effectLst/>
                <a:latin typeface="Menlo" panose="020B0609030804020204" pitchFamily="49" charset="0"/>
              </a:rPr>
              <a:t> = cv2.bitwise_not(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im_floodfill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im_out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im_th</a:t>
            </a:r>
            <a:r>
              <a:rPr lang="en-IN" b="0" dirty="0">
                <a:effectLst/>
                <a:latin typeface="Menlo" panose="020B0609030804020204" pitchFamily="49" charset="0"/>
              </a:rPr>
              <a:t> |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im_floodfill_inv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im_in</a:t>
            </a:r>
            <a:r>
              <a:rPr lang="en-IN" b="0" dirty="0"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plt.title</a:t>
            </a:r>
            <a:r>
              <a:rPr lang="en-IN" b="0" dirty="0">
                <a:effectLst/>
                <a:latin typeface="Menlo" panose="020B0609030804020204" pitchFamily="49" charset="0"/>
              </a:rPr>
              <a:t>('Original Image') 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im_floodfill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plt.title</a:t>
            </a:r>
            <a:r>
              <a:rPr lang="en-IN" b="0" dirty="0">
                <a:effectLst/>
                <a:latin typeface="Menlo" panose="020B0609030804020204" pitchFamily="49" charset="0"/>
              </a:rPr>
              <a:t>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Floodfilled</a:t>
            </a:r>
            <a:r>
              <a:rPr lang="en-IN" b="0" dirty="0">
                <a:effectLst/>
                <a:latin typeface="Menlo" panose="020B0609030804020204" pitchFamily="49" charset="0"/>
              </a:rPr>
              <a:t> Image')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8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79037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im_floodfill_inv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plt.title</a:t>
            </a:r>
            <a:r>
              <a:rPr lang="en-IN" b="0" dirty="0">
                <a:effectLst/>
                <a:latin typeface="Menlo" panose="020B0609030804020204" pitchFamily="49" charset="0"/>
              </a:rPr>
              <a:t>('Inverted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Floodfilled</a:t>
            </a:r>
            <a:r>
              <a:rPr lang="en-IN" b="0" dirty="0">
                <a:effectLst/>
                <a:latin typeface="Menlo" panose="020B0609030804020204" pitchFamily="49" charset="0"/>
              </a:rPr>
              <a:t> Image')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im_out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plt.title</a:t>
            </a:r>
            <a:r>
              <a:rPr lang="en-IN" b="0" dirty="0">
                <a:effectLst/>
                <a:latin typeface="Menlo" panose="020B0609030804020204" pitchFamily="49" charset="0"/>
              </a:rPr>
              <a:t>('Foreground')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7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00B44-5C7F-8CBE-8B23-2BC970CB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2" y="1485682"/>
            <a:ext cx="4601998" cy="3633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51D74-99B8-C58E-331C-B2E618E77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63" y="1098769"/>
            <a:ext cx="5468445" cy="418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F77CB-0E57-0668-F919-F95C6A79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7804"/>
            <a:ext cx="5266558" cy="438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992B1-BBC7-1400-E197-C9F33DAD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80" y="1320353"/>
            <a:ext cx="5704928" cy="43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55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2"/>
            <a:ext cx="102055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galaxy.jpeg</a:t>
            </a:r>
            <a:r>
              <a:rPr lang="en-IN" b="0" dirty="0">
                <a:effectLst/>
                <a:latin typeface="Menlo" panose="020B0609030804020204" pitchFamily="49" charset="0"/>
              </a:rPr>
              <a:t>', 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cv2.imshow("Original Image",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127, 255, cv2.THRESH_BINARY)[1] # ensure binary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num_labels</a:t>
            </a:r>
            <a:r>
              <a:rPr lang="en-IN" b="0" dirty="0"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labels_im</a:t>
            </a:r>
            <a:r>
              <a:rPr lang="en-IN" b="0" dirty="0">
                <a:effectLst/>
                <a:latin typeface="Menlo" panose="020B0609030804020204" pitchFamily="49" charset="0"/>
              </a:rPr>
              <a:t> = cv2.connectedComponents(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def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imshow_components</a:t>
            </a:r>
            <a:r>
              <a:rPr lang="en-IN" b="0" dirty="0">
                <a:effectLst/>
                <a:latin typeface="Menlo" panose="020B0609030804020204" pitchFamily="49" charset="0"/>
              </a:rPr>
              <a:t>(labels):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Map component labels to hue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val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label_hue</a:t>
            </a:r>
            <a:r>
              <a:rPr lang="en-IN" b="0" dirty="0">
                <a:effectLst/>
                <a:latin typeface="Menlo" panose="020B0609030804020204" pitchFamily="49" charset="0"/>
              </a:rPr>
              <a:t> = np.uint8(179*labels/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np.max</a:t>
            </a:r>
            <a:r>
              <a:rPr lang="en-IN" b="0" dirty="0">
                <a:effectLst/>
                <a:latin typeface="Menlo" panose="020B0609030804020204" pitchFamily="49" charset="0"/>
              </a:rPr>
              <a:t>(labels))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blank_ch</a:t>
            </a:r>
            <a:r>
              <a:rPr lang="en-IN" b="0" dirty="0">
                <a:effectLst/>
                <a:latin typeface="Menlo" panose="020B0609030804020204" pitchFamily="49" charset="0"/>
              </a:rPr>
              <a:t> = 255*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np.ones_like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label_hue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labeled_img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cv2.merge([</a:t>
            </a:r>
            <a:r>
              <a:rPr lang="en-IN" b="0" dirty="0" err="1">
                <a:effectLst/>
                <a:latin typeface="Menlo" panose="020B0609030804020204" pitchFamily="49" charset="0"/>
              </a:rPr>
              <a:t>label_hue</a:t>
            </a:r>
            <a:r>
              <a:rPr lang="en-IN" b="0" dirty="0"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blank_ch</a:t>
            </a:r>
            <a:r>
              <a:rPr lang="en-IN" b="0" dirty="0"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blank_ch</a:t>
            </a:r>
            <a:r>
              <a:rPr lang="en-IN" b="0" dirty="0">
                <a:effectLst/>
                <a:latin typeface="Menlo" panose="020B0609030804020204" pitchFamily="49" charset="0"/>
              </a:rPr>
              <a:t>])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2"/>
            <a:ext cx="102055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#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cvt</a:t>
            </a:r>
            <a:r>
              <a:rPr lang="en-IN" b="0" dirty="0">
                <a:effectLst/>
                <a:latin typeface="Menlo" panose="020B0609030804020204" pitchFamily="49" charset="0"/>
              </a:rPr>
              <a:t> to BGR for display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labeled_img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labeled_img</a:t>
            </a:r>
            <a:r>
              <a:rPr lang="en-IN" b="0" dirty="0">
                <a:effectLst/>
                <a:latin typeface="Menlo" panose="020B0609030804020204" pitchFamily="49" charset="0"/>
              </a:rPr>
              <a:t>, cv2.COLOR_HSV2BGR)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# set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bg</a:t>
            </a:r>
            <a:r>
              <a:rPr lang="en-IN" b="0" dirty="0">
                <a:effectLst/>
                <a:latin typeface="Menlo" panose="020B0609030804020204" pitchFamily="49" charset="0"/>
              </a:rPr>
              <a:t> label to black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labeled_img</a:t>
            </a:r>
            <a:r>
              <a:rPr lang="en-IN" b="0" dirty="0">
                <a:effectLst/>
                <a:latin typeface="Menlo" panose="020B0609030804020204" pitchFamily="49" charset="0"/>
              </a:rPr>
              <a:t>[</a:t>
            </a:r>
            <a:r>
              <a:rPr lang="en-IN" b="0" dirty="0" err="1">
                <a:effectLst/>
                <a:latin typeface="Menlo" panose="020B0609030804020204" pitchFamily="49" charset="0"/>
              </a:rPr>
              <a:t>label_hue</a:t>
            </a:r>
            <a:r>
              <a:rPr lang="en-IN" b="0" dirty="0">
                <a:effectLst/>
                <a:latin typeface="Menlo" panose="020B0609030804020204" pitchFamily="49" charset="0"/>
              </a:rPr>
              <a:t>==0] = 0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labeled.png</a:t>
            </a:r>
            <a:r>
              <a:rPr lang="en-IN" b="0" dirty="0">
                <a:effectLst/>
                <a:latin typeface="Menlo" panose="020B0609030804020204" pitchFamily="49" charset="0"/>
              </a:rPr>
              <a:t>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labeled_img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imshow_components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labels_im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0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D3AA-5B21-F542-D86B-DF6C58A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633" y="1082565"/>
            <a:ext cx="7772400" cy="49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4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054C2-D9AC-7001-A9AE-34F73ECAE575}"/>
              </a:ext>
            </a:extLst>
          </p:cNvPr>
          <p:cNvSpPr txBox="1"/>
          <p:nvPr/>
        </p:nvSpPr>
        <p:spPr>
          <a:xfrm>
            <a:off x="115614" y="147144"/>
            <a:ext cx="11435255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fingerprint.jpeg</a:t>
            </a:r>
            <a:r>
              <a:rPr lang="en-IN" b="0" dirty="0">
                <a:effectLst/>
                <a:latin typeface="Menlo" panose="020B0609030804020204" pitchFamily="49" charset="0"/>
              </a:rPr>
              <a:t>', 0)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# Taking a matrix of size 5 as the kernel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kernel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np.ones</a:t>
            </a:r>
            <a:r>
              <a:rPr lang="en-IN" b="0" dirty="0">
                <a:effectLst/>
                <a:latin typeface="Menlo" panose="020B0609030804020204" pitchFamily="49" charset="0"/>
              </a:rPr>
              <a:t>((5, 5), np.uint8)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img_erosion</a:t>
            </a:r>
            <a:r>
              <a:rPr lang="en-IN" b="0" dirty="0">
                <a:effectLst/>
                <a:latin typeface="Menlo" panose="020B0609030804020204" pitchFamily="49" charset="0"/>
              </a:rPr>
              <a:t> = cv2.erode(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kernel, iterations=1)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img_dilation</a:t>
            </a:r>
            <a:r>
              <a:rPr lang="en-IN" b="0" dirty="0">
                <a:effectLst/>
                <a:latin typeface="Menlo" panose="020B0609030804020204" pitchFamily="49" charset="0"/>
              </a:rPr>
              <a:t> = cv2.dilate(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kernel, iterations=1)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cv2.imshow('Input',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cv2.imshow('Erosion',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img_erosion</a:t>
            </a:r>
            <a:r>
              <a:rPr lang="en-IN" b="0" dirty="0"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cv2.imshow('Dilation',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img_dilation</a:t>
            </a:r>
            <a:r>
              <a:rPr lang="en-IN" b="0" dirty="0"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endParaRPr lang="en-I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54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D3AA-5B21-F542-D86B-DF6C58A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633" y="1082565"/>
            <a:ext cx="7772400" cy="494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08A70-CB84-5EEE-305D-B7819CEA4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633" y="1082565"/>
            <a:ext cx="7772400" cy="49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2"/>
            <a:ext cx="1020554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# Create an image with text on it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np.zeros</a:t>
            </a:r>
            <a:r>
              <a:rPr lang="en-IN" b="0" dirty="0">
                <a:effectLst/>
                <a:latin typeface="Menlo" panose="020B0609030804020204" pitchFamily="49" charset="0"/>
              </a:rPr>
              <a:t>((100,400),</a:t>
            </a:r>
            <a:r>
              <a:rPr lang="en-IN" b="0" dirty="0" err="1">
                <a:effectLst/>
                <a:latin typeface="Menlo" panose="020B0609030804020204" pitchFamily="49" charset="0"/>
              </a:rPr>
              <a:t>dtype</a:t>
            </a:r>
            <a:r>
              <a:rPr lang="en-IN" b="0" dirty="0">
                <a:effectLst/>
                <a:latin typeface="Menlo" panose="020B0609030804020204" pitchFamily="49" charset="0"/>
              </a:rPr>
              <a:t>='uint8')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font = cv2.FONT_HERSHEY_SIMPLEX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cv2.putText(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,'Thinning CV2',(5,70), font, 2,(255),5,cv2.LINE_AA)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img1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# Structuring Element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kernel = cv2.getStructuringElement(cv2.MORPH_CROSS,(3,3))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Create an empty output image to hold values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thin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np.zeros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img.shape,dtype</a:t>
            </a:r>
            <a:r>
              <a:rPr lang="en-IN" b="0" dirty="0">
                <a:effectLst/>
                <a:latin typeface="Menlo" panose="020B0609030804020204" pitchFamily="49" charset="0"/>
              </a:rPr>
              <a:t>='uint8')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# Loop until erosion leads to an empty set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while (cv2.countNonZero(img1)!=0):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Erosion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erode = cv2.erode(img1,kernel)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Opening on eroded image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opening = cv2.morphologyEx(erode,cv2.MORPH_OPEN,kernel)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Subtract these two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subset = erode - opening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7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2"/>
            <a:ext cx="102055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# Union of all previous sets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thin = cv2.bitwise_or(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subset,thin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Set the eroded image for next iteration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img1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erode.copy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cv2.imshow('original',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thinned',thin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16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5E234-48B8-71F5-D2A5-1E6DC83F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10793"/>
            <a:ext cx="50927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E41D6-8156-9202-6741-7E1C1B3F5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44" y="2755243"/>
            <a:ext cx="5320145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2"/>
            <a:ext cx="102055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matplotlib.pyplot</a:t>
            </a:r>
            <a:r>
              <a:rPr lang="en-IN" b="0" dirty="0">
                <a:effectLst/>
                <a:latin typeface="Menlo" panose="020B0609030804020204" pitchFamily="49" charset="0"/>
              </a:rPr>
              <a:t> as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mask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np.zeros</a:t>
            </a:r>
            <a:r>
              <a:rPr lang="en-IN" b="0" dirty="0">
                <a:effectLst/>
                <a:latin typeface="Menlo" panose="020B0609030804020204" pitchFamily="49" charset="0"/>
              </a:rPr>
              <a:t>((200,200,3),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dtype</a:t>
            </a:r>
            <a:r>
              <a:rPr lang="en-IN" b="0" dirty="0">
                <a:effectLst/>
                <a:latin typeface="Menlo" panose="020B0609030804020204" pitchFamily="49" charset="0"/>
              </a:rPr>
              <a:t>=np.uint8)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cv2.line(mask, (50, 100), (150, 100), (255,255,255), 1)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kernel = cv2.getStructuringElement(cv2.MORPH_RECT, (3,3))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dilate = cv2.dilate(mask, kernel, iterations=5)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(mask)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plt.title</a:t>
            </a:r>
            <a:r>
              <a:rPr lang="en-IN" b="0" dirty="0">
                <a:effectLst/>
                <a:latin typeface="Menlo" panose="020B0609030804020204" pitchFamily="49" charset="0"/>
              </a:rPr>
              <a:t>('Original Line')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(dilate)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plt.title</a:t>
            </a:r>
            <a:r>
              <a:rPr lang="en-IN" b="0" dirty="0">
                <a:effectLst/>
                <a:latin typeface="Menlo" panose="020B0609030804020204" pitchFamily="49" charset="0"/>
              </a:rPr>
              <a:t>('Thickened Line')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6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A3DCE-FE5F-AD65-5A78-5E4209E8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5" y="902576"/>
            <a:ext cx="5969000" cy="552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286B0-BD85-2C27-38AD-DC78295CF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67761"/>
            <a:ext cx="5969000" cy="54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76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D03E2-AFC2-D893-CF4F-1308A683CF57}"/>
              </a:ext>
            </a:extLst>
          </p:cNvPr>
          <p:cNvSpPr txBox="1"/>
          <p:nvPr/>
        </p:nvSpPr>
        <p:spPr>
          <a:xfrm>
            <a:off x="483476" y="420414"/>
            <a:ext cx="841288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matplotlib.pyplot</a:t>
            </a:r>
            <a:r>
              <a:rPr lang="en-IN" b="0" dirty="0">
                <a:effectLst/>
                <a:latin typeface="Menlo" panose="020B0609030804020204" pitchFamily="49" charset="0"/>
              </a:rPr>
              <a:t> as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</a:t>
            </a:r>
            <a:r>
              <a:rPr lang="en-IN" b="0" dirty="0"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cv2.imread("sunflower.jpeg",0)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cv2.imshow("Original Image",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ret,img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127, 255, 0)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size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np.size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skel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np.zeros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img.shape</a:t>
            </a:r>
            <a:r>
              <a:rPr lang="en-IN" b="0" dirty="0">
                <a:effectLst/>
                <a:latin typeface="Menlo" panose="020B0609030804020204" pitchFamily="49" charset="0"/>
              </a:rPr>
              <a:t>, np.uint8)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element = cv2.getStructuringElement(cv2.MORPH_CROSS, (3,3))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endParaRPr lang="en-I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55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D03E2-AFC2-D893-CF4F-1308A683CF57}"/>
              </a:ext>
            </a:extLst>
          </p:cNvPr>
          <p:cNvSpPr txBox="1"/>
          <p:nvPr/>
        </p:nvSpPr>
        <p:spPr>
          <a:xfrm>
            <a:off x="483476" y="420414"/>
            <a:ext cx="757611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while True: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open = cv2.morphologyEx(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cv2.MORPH_OPEN, element)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temp = cv2.subtract(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open)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eroded = cv2.erode(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element)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skel</a:t>
            </a:r>
            <a:r>
              <a:rPr lang="en-IN" b="0" dirty="0">
                <a:effectLst/>
                <a:latin typeface="Menlo" panose="020B0609030804020204" pitchFamily="49" charset="0"/>
              </a:rPr>
              <a:t> = cv2.bitwise_or(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skel,temp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eroded.copy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if cv2.countNonZero(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)==0: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break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skel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plt.title</a:t>
            </a:r>
            <a:r>
              <a:rPr lang="en-IN" b="0" dirty="0">
                <a:effectLst/>
                <a:latin typeface="Menlo" panose="020B0609030804020204" pitchFamily="49" charset="0"/>
              </a:rPr>
              <a:t>('Skeleton of Image')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endParaRPr lang="en-I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0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75A42-A338-DF0A-4F85-C6E93992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43" y="1182915"/>
            <a:ext cx="6287229" cy="43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2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75A42-A338-DF0A-4F85-C6E93992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43" y="1182915"/>
            <a:ext cx="6287229" cy="4324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AE3D4B-5D0D-5DA6-A941-96039BA80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150" y="660400"/>
            <a:ext cx="6377222" cy="48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0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0574E-8C12-B654-CA22-8F9B2AD57BD2}"/>
              </a:ext>
            </a:extLst>
          </p:cNvPr>
          <p:cNvSpPr txBox="1"/>
          <p:nvPr/>
        </p:nvSpPr>
        <p:spPr>
          <a:xfrm>
            <a:off x="304800" y="430924"/>
            <a:ext cx="8133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opening = cv2.morphologyEx(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cv2.MORPH_OPEN, kernel)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cv2.imshow('Opening', opening)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closing = cv2.morphologyEx(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cv2.MORPH_CLOSE, kernel)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cv2.imshow('Closing', closing)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99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50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222" y="1309379"/>
            <a:ext cx="7442363" cy="3777628"/>
          </a:xfrm>
        </p:spPr>
        <p:txBody>
          <a:bodyPr rtlCol="0" anchor="t" anchorCtr="0">
            <a:normAutofit fontScale="90000"/>
          </a:bodyPr>
          <a:lstStyle/>
          <a:p>
            <a:pPr algn="ctr"/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  <a:t>THANK YOU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  <a:t>You can find the code at -: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200" dirty="0">
                <a:latin typeface="+mn-lt"/>
                <a:ea typeface="Baskerville" panose="02020502070401020303" pitchFamily="18" charset="0"/>
              </a:rPr>
              <a:t>https://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github.com</a:t>
            </a:r>
            <a:r>
              <a:rPr lang="en-US" sz="2200" dirty="0">
                <a:latin typeface="+mn-lt"/>
                <a:ea typeface="Baskerville" panose="02020502070401020303" pitchFamily="18" charset="0"/>
              </a:rPr>
              <a:t>/Baka-14/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Digital_Image_processing</a:t>
            </a:r>
            <a:br>
              <a:rPr lang="en-US" sz="36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31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B6ADB-0BCB-401B-A840-9DC1DF711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1" y="1208690"/>
            <a:ext cx="3142490" cy="4898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1D632-593C-52F6-63B4-801361597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83" y="1137330"/>
            <a:ext cx="3144834" cy="4934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EEDB1-5E26-68DF-C275-03F7C0051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19" y="1173009"/>
            <a:ext cx="3163781" cy="49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6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36BE79-7ADF-F13D-C0A5-77DF1C9F0F3C}"/>
              </a:ext>
            </a:extLst>
          </p:cNvPr>
          <p:cNvSpPr txBox="1"/>
          <p:nvPr/>
        </p:nvSpPr>
        <p:spPr>
          <a:xfrm>
            <a:off x="141890" y="101996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260B4-EB49-2231-CEF5-E58B1894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81" y="606972"/>
            <a:ext cx="3624542" cy="5644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F666C-2C21-C9B2-09E1-DA6BA2F64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890" y="603463"/>
            <a:ext cx="3624542" cy="56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4BF07B-DDFD-D893-6A08-74CA7C34E399}"/>
              </a:ext>
            </a:extLst>
          </p:cNvPr>
          <p:cNvSpPr txBox="1"/>
          <p:nvPr/>
        </p:nvSpPr>
        <p:spPr>
          <a:xfrm>
            <a:off x="336331" y="367861"/>
            <a:ext cx="1149831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image = cv2.imread("wp3013104.jpeg")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new_image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image.copy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cv2.cvtColor(image, cv2.COLOR_BGR2GRAY)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cv2.imshow('Gray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Convert the grayscale image to 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ret, binary = cv2.threshold(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, 100, 255, cv2.THRESH_OTSU)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cv2.imshow('Binary image', binary)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To detect object contours, we want a black background and a white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foreground, so we invert the image (i.e. 255 - pixel value)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 = ~binary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cv2.imshow('Inverted binary image',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inverted_binary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Find the contours on the inverted binary image, and store them in a list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Contours are drawn around white blobs.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hierarchy variable contains info on the relationship between the contours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endParaRPr lang="en-IN" b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0EDBA6-8A84-BA4F-CD9C-58EB57870FD5}"/>
              </a:ext>
            </a:extLst>
          </p:cNvPr>
          <p:cNvSpPr txBox="1"/>
          <p:nvPr/>
        </p:nvSpPr>
        <p:spPr>
          <a:xfrm>
            <a:off x="325821" y="367862"/>
            <a:ext cx="131545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contours, hierarchy = cv2.findContours(inverted_binary,cv2.RETR_TREE,cv2.CHAIN_APPROX_SIMPLE)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Draw the contours (in red) on the original image and display the result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Input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b="0" dirty="0">
                <a:effectLst/>
                <a:latin typeface="Menlo" panose="020B0609030804020204" pitchFamily="49" charset="0"/>
              </a:rPr>
              <a:t> code is in BGR (blue, green, red) format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-1 means to draw all contours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 = cv2.drawContours(image, contours, -1,(255,0,255),3)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cv2.imshow('Detected contours',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with_contours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8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4D797-6F2F-E1BF-4A99-4B214D3F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971366"/>
            <a:ext cx="5397061" cy="4361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7C2EE-3106-2ECA-B03F-A0640742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072"/>
            <a:ext cx="5858770" cy="3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5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790377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 as cv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input_image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np.array</a:t>
            </a:r>
            <a:r>
              <a:rPr lang="en-IN" b="0" dirty="0">
                <a:effectLst/>
                <a:latin typeface="Menlo" panose="020B0609030804020204" pitchFamily="49" charset="0"/>
              </a:rPr>
              <a:t>((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[225, 0, 0, 0, 0, 0, 0, 0],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[0, 255, 255, 255, 0, 0, 0, 255],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[0, 255, 255, 255, 0, 0, 0, 0],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[0, 255, 255, 255, 0, 255, 0, 0],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[0, 0, 255, 0, 0, 0, 0, 255],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[0, 0, 255, 0, 0, 255, 255, 0],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[0,255, 0, 255, 0, 0, 255, 0],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[0, 255, 255, 255, 0, 0, 0, 225]),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dtype</a:t>
            </a:r>
            <a:r>
              <a:rPr lang="en-IN" b="0" dirty="0">
                <a:effectLst/>
                <a:latin typeface="Menlo" panose="020B0609030804020204" pitchFamily="49" charset="0"/>
              </a:rPr>
              <a:t>="uint8")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kernel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np.array</a:t>
            </a:r>
            <a:r>
              <a:rPr lang="en-IN" b="0" dirty="0">
                <a:effectLst/>
                <a:latin typeface="Menlo" panose="020B0609030804020204" pitchFamily="49" charset="0"/>
              </a:rPr>
              <a:t>((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[0, 1, 0],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[1, -0, 1],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[0, 1, 0]),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dtype</a:t>
            </a:r>
            <a:r>
              <a:rPr lang="en-IN" b="0" dirty="0">
                <a:effectLst/>
                <a:latin typeface="Menlo" panose="020B0609030804020204" pitchFamily="49" charset="0"/>
              </a:rPr>
              <a:t>="int")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output_image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cv.morphologyEx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input_image</a:t>
            </a:r>
            <a:r>
              <a:rPr lang="en-IN" b="0" dirty="0"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cv.MORPH_HITMISS</a:t>
            </a:r>
            <a:r>
              <a:rPr lang="en-IN" b="0" dirty="0">
                <a:effectLst/>
                <a:latin typeface="Menlo" panose="020B0609030804020204" pitchFamily="49" charset="0"/>
              </a:rPr>
              <a:t>, kernel)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75581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105</TotalTime>
  <Words>2094</Words>
  <Application>Microsoft Macintosh PowerPoint</Application>
  <PresentationFormat>Widescreen</PresentationFormat>
  <Paragraphs>256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Baskerville</vt:lpstr>
      <vt:lpstr>Calibri</vt:lpstr>
      <vt:lpstr>Menlo</vt:lpstr>
      <vt:lpstr>Segoe UI</vt:lpstr>
      <vt:lpstr>Segoe UI Light</vt:lpstr>
      <vt:lpstr>Balancing Act</vt:lpstr>
      <vt:lpstr>Wellspring</vt:lpstr>
      <vt:lpstr>Star of the show</vt:lpstr>
      <vt:lpstr>Amusements</vt:lpstr>
      <vt:lpstr>Sai Srikar Lab-8</vt:lpstr>
      <vt:lpstr>PANTONE® COLOUR OF THE YEAR 2022</vt:lpstr>
      <vt:lpstr>PANTONE® COLOUR OF THE YEAR 2022</vt:lpstr>
      <vt:lpstr>PANTONE® COLOUR OF THE YEAR 2022</vt:lpstr>
      <vt:lpstr>PowerPoint Presentation</vt:lpstr>
      <vt:lpstr>PowerPoint Presentation</vt:lpstr>
      <vt:lpstr>PowerPoint Presentation</vt:lpstr>
      <vt:lpstr>PANTONE® COLOUR OF THE YEAR 2022</vt:lpstr>
      <vt:lpstr>PANTONE® COLOUR OF THE YEAR 2022</vt:lpstr>
      <vt:lpstr>PANTONE® COLOUR OF THE YEAR 2022</vt:lpstr>
      <vt:lpstr>PowerPoint Presentation</vt:lpstr>
      <vt:lpstr>PowerPoint Presentation</vt:lpstr>
      <vt:lpstr>PANTONE® COLOUR OF THE YEAR 2022</vt:lpstr>
      <vt:lpstr>PANTONE® COLOUR OF THE YEAR 2022</vt:lpstr>
      <vt:lpstr>PowerPoint Presentation</vt:lpstr>
      <vt:lpstr>PowerPoint Presentation</vt:lpstr>
      <vt:lpstr>PANTONE® COLOUR OF THE YEAR 2022</vt:lpstr>
      <vt:lpstr>PANTONE® COLOUR OF THE YEAR 2022</vt:lpstr>
      <vt:lpstr>PowerPoint Presentation</vt:lpstr>
      <vt:lpstr>PowerPoint Presentation</vt:lpstr>
      <vt:lpstr>PANTONE® COLOUR OF THE YEAR 2022</vt:lpstr>
      <vt:lpstr>PANTONE® COLOUR OF THE YEAR 2022</vt:lpstr>
      <vt:lpstr>PowerPoint Presentation</vt:lpstr>
      <vt:lpstr>PANTONE® COLOUR OF THE YEAR 2022</vt:lpstr>
      <vt:lpstr>PowerPoint Presentation</vt:lpstr>
      <vt:lpstr>PANTONE® COLOUR OF THE YEAR 2022</vt:lpstr>
      <vt:lpstr>PANTONE® COLOUR OF THE YEAR 2022</vt:lpstr>
      <vt:lpstr>PowerPoint Presentation</vt:lpstr>
      <vt:lpstr>PowerPoint Presentation</vt:lpstr>
      <vt:lpstr> THANK YOU   You can find the code at -:   https://github.com/Baka-14/Digital_Image_processing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COLOUR OF THE YEAR 2022</dc:title>
  <dc:creator>Microsoft Office User</dc:creator>
  <cp:lastModifiedBy>Microsoft Office User</cp:lastModifiedBy>
  <cp:revision>5</cp:revision>
  <dcterms:created xsi:type="dcterms:W3CDTF">2022-09-05T19:11:23Z</dcterms:created>
  <dcterms:modified xsi:type="dcterms:W3CDTF">2022-12-04T15:05:57Z</dcterms:modified>
</cp:coreProperties>
</file>